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330" r:id="rId5"/>
    <p:sldId id="270" r:id="rId6"/>
    <p:sldId id="357" r:id="rId7"/>
    <p:sldId id="347" r:id="rId8"/>
    <p:sldId id="354" r:id="rId9"/>
    <p:sldId id="358" r:id="rId10"/>
    <p:sldId id="355" r:id="rId11"/>
    <p:sldId id="343" r:id="rId12"/>
    <p:sldId id="34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57EAD5-980B-43DF-97C1-24895C2A21F7}" v="2" dt="2024-04-09T19:22:31.991"/>
    <p1510:client id="{2732926D-87D5-4AFA-8DDF-93C8DC84B14A}" v="6" dt="2024-04-09T15:44:18.888"/>
    <p1510:client id="{3F9D3BDC-5F82-41E3-BBE4-5063A232A9FB}" v="1" dt="2024-04-09T16:39:50.268"/>
    <p1510:client id="{AA96CAA5-189A-4A24-9D45-37CB86E13B45}" v="5" dt="2024-04-08T17:33:57.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69501" autoAdjust="0"/>
  </p:normalViewPr>
  <p:slideViewPr>
    <p:cSldViewPr snapToGrid="0">
      <p:cViewPr varScale="1">
        <p:scale>
          <a:sx n="44" d="100"/>
          <a:sy n="44" d="100"/>
        </p:scale>
        <p:origin x="153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D86EA1-1FF4-4094-B681-8409190F6AAA}" type="datetimeFigureOut">
              <a:rPr lang="en-US" smtClean="0"/>
              <a:t>6/10/2024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D2BBE-96AE-4029-B5C2-AAA2FBD42FE2}" type="slidenum">
              <a:rPr lang="en-US" smtClean="0"/>
              <a:t>‹#›</a:t>
            </a:fld>
            <a:endParaRPr lang="en-US"/>
          </a:p>
        </p:txBody>
      </p:sp>
    </p:spTree>
    <p:extLst>
      <p:ext uri="{BB962C8B-B14F-4D97-AF65-F5344CB8AC3E}">
        <p14:creationId xmlns:p14="http://schemas.microsoft.com/office/powerpoint/2010/main" val="4277414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86D2BBE-96AE-4029-B5C2-AAA2FBD42FE2}" type="slidenum">
              <a:rPr lang="en-US" smtClean="0"/>
              <a:t>5</a:t>
            </a:fld>
            <a:endParaRPr lang="en-US"/>
          </a:p>
        </p:txBody>
      </p:sp>
    </p:spTree>
    <p:extLst>
      <p:ext uri="{BB962C8B-B14F-4D97-AF65-F5344CB8AC3E}">
        <p14:creationId xmlns:p14="http://schemas.microsoft.com/office/powerpoint/2010/main" val="1019444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86D2BBE-96AE-4029-B5C2-AAA2FBD42FE2}" type="slidenum">
              <a:rPr lang="en-US" smtClean="0"/>
              <a:t>6</a:t>
            </a:fld>
            <a:endParaRPr lang="en-US"/>
          </a:p>
        </p:txBody>
      </p:sp>
    </p:spTree>
    <p:extLst>
      <p:ext uri="{BB962C8B-B14F-4D97-AF65-F5344CB8AC3E}">
        <p14:creationId xmlns:p14="http://schemas.microsoft.com/office/powerpoint/2010/main" val="1966462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16410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887592"/>
            <a:ext cx="10972800" cy="1143000"/>
          </a:xfrm>
        </p:spPr>
        <p:txBody>
          <a:bodyPr/>
          <a:lstStyle/>
          <a:p>
            <a:r>
              <a:rPr lang="en-US" dirty="0"/>
              <a:t>Click to edit Master title style</a:t>
            </a:r>
          </a:p>
        </p:txBody>
      </p:sp>
      <p:sp>
        <p:nvSpPr>
          <p:cNvPr id="3" name="Content Placeholder 2"/>
          <p:cNvSpPr>
            <a:spLocks noGrp="1"/>
          </p:cNvSpPr>
          <p:nvPr>
            <p:ph idx="1"/>
          </p:nvPr>
        </p:nvSpPr>
        <p:spPr>
          <a:xfrm>
            <a:off x="609600" y="2030597"/>
            <a:ext cx="10972800" cy="40955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5629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736292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33"/>
            <a:ext cx="53848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33"/>
            <a:ext cx="53848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DB50AF3-CC39-4C9D-BDE5-D2CB56FDD2A0}" type="datetime1">
              <a:rPr lang="en-US" smtClean="0">
                <a:solidFill>
                  <a:prstClr val="white"/>
                </a:solidFill>
              </a:rPr>
              <a:pPr/>
              <a:t>6/10/2024</a:t>
            </a:fld>
            <a:endParaRPr lang="en-US">
              <a:solidFill>
                <a:prstClr val="white"/>
              </a:solidFill>
            </a:endParaRPr>
          </a:p>
        </p:txBody>
      </p:sp>
      <p:sp>
        <p:nvSpPr>
          <p:cNvPr id="6" name="Footer Placeholder 5"/>
          <p:cNvSpPr>
            <a:spLocks noGrp="1"/>
          </p:cNvSpPr>
          <p:nvPr>
            <p:ph type="ftr" sz="quarter" idx="11"/>
          </p:nvPr>
        </p:nvSpPr>
        <p:spPr/>
        <p:txBody>
          <a:bodyPr/>
          <a:lstStyle/>
          <a:p>
            <a:r>
              <a:rPr lang="en-US">
                <a:solidFill>
                  <a:prstClr val="white"/>
                </a:solidFill>
              </a:rPr>
              <a:t>Powers of County Legislatures and Board of Health in Maryland Webinar June 25, 2012</a:t>
            </a:r>
          </a:p>
        </p:txBody>
      </p:sp>
      <p:sp>
        <p:nvSpPr>
          <p:cNvPr id="7" name="Slide Number Placeholder 6"/>
          <p:cNvSpPr>
            <a:spLocks noGrp="1"/>
          </p:cNvSpPr>
          <p:nvPr>
            <p:ph type="sldNum" sz="quarter" idx="12"/>
          </p:nvPr>
        </p:nvSpPr>
        <p:spPr/>
        <p:txBody>
          <a:bodyPr/>
          <a:lstStyle/>
          <a:p>
            <a:fld id="{4ECA9FEA-807E-4F70-AF63-2B1EE05580AD}"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28769674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65404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219382D-C057-4147-A25D-F8E4C2F5F78E}" type="datetimeFigureOut">
              <a:rPr lang="en-US" smtClean="0"/>
              <a:pPr/>
              <a:t>6/10/2024</a:t>
            </a:fld>
            <a:endParaRPr lang="en-US"/>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C5C88E-DD74-3749-A6CB-A855C5DAE8DD}" type="slidenum">
              <a:rPr lang="en-US" smtClean="0"/>
              <a:pPr/>
              <a:t>‹#›</a:t>
            </a:fld>
            <a:endParaRPr lang="en-US"/>
          </a:p>
        </p:txBody>
      </p:sp>
    </p:spTree>
    <p:extLst>
      <p:ext uri="{BB962C8B-B14F-4D97-AF65-F5344CB8AC3E}">
        <p14:creationId xmlns:p14="http://schemas.microsoft.com/office/powerpoint/2010/main" val="27077567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native-land.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ginfo.gov/public/do/eAgendaMai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btorton@law.umaryland.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BD228-BBF4-4017-AF7C-EC968C0F8F61}"/>
              </a:ext>
            </a:extLst>
          </p:cNvPr>
          <p:cNvSpPr>
            <a:spLocks noGrp="1"/>
          </p:cNvSpPr>
          <p:nvPr>
            <p:ph type="ctrTitle"/>
          </p:nvPr>
        </p:nvSpPr>
        <p:spPr>
          <a:xfrm>
            <a:off x="914400" y="1380416"/>
            <a:ext cx="10363200" cy="1470025"/>
          </a:xfrm>
        </p:spPr>
        <p:txBody>
          <a:bodyPr>
            <a:normAutofit/>
          </a:bodyPr>
          <a:lstStyle/>
          <a:p>
            <a:r>
              <a:rPr lang="en-US" sz="4000" b="1" dirty="0">
                <a:solidFill>
                  <a:srgbClr val="FF0000"/>
                </a:solidFill>
              </a:rPr>
              <a:t>Local Tobacco Grantee Meeting</a:t>
            </a:r>
          </a:p>
        </p:txBody>
      </p:sp>
      <p:sp>
        <p:nvSpPr>
          <p:cNvPr id="3" name="Subtitle 2">
            <a:extLst>
              <a:ext uri="{FF2B5EF4-FFF2-40B4-BE49-F238E27FC236}">
                <a16:creationId xmlns:a16="http://schemas.microsoft.com/office/drawing/2014/main" id="{31290004-AC48-4AB7-B8DB-7522DC2C7FB6}"/>
              </a:ext>
            </a:extLst>
          </p:cNvPr>
          <p:cNvSpPr>
            <a:spLocks noGrp="1"/>
          </p:cNvSpPr>
          <p:nvPr>
            <p:ph type="subTitle" idx="1"/>
          </p:nvPr>
        </p:nvSpPr>
        <p:spPr>
          <a:xfrm>
            <a:off x="1602769" y="2465798"/>
            <a:ext cx="8476179" cy="3154165"/>
          </a:xfrm>
        </p:spPr>
        <p:txBody>
          <a:bodyPr vert="horz" lIns="91440" tIns="45720" rIns="91440" bIns="45720" rtlCol="0" anchor="t">
            <a:normAutofit fontScale="40000" lnSpcReduction="20000"/>
          </a:bodyPr>
          <a:lstStyle/>
          <a:p>
            <a:endParaRPr lang="en-US" dirty="0">
              <a:solidFill>
                <a:schemeClr val="tx1"/>
              </a:solidFill>
            </a:endParaRPr>
          </a:p>
          <a:p>
            <a:r>
              <a:rPr lang="en-US" sz="8600" b="1" dirty="0">
                <a:solidFill>
                  <a:schemeClr val="tx1"/>
                </a:solidFill>
              </a:rPr>
              <a:t>Legal Resource Center for Public Health Policy</a:t>
            </a:r>
          </a:p>
          <a:p>
            <a:r>
              <a:rPr lang="en-US" sz="8600" b="1" dirty="0">
                <a:solidFill>
                  <a:schemeClr val="tx1"/>
                </a:solidFill>
              </a:rPr>
              <a:t>April 25, 2024</a:t>
            </a:r>
            <a:endParaRPr lang="en-US" sz="8600" b="1" dirty="0">
              <a:solidFill>
                <a:schemeClr val="tx1"/>
              </a:solidFill>
              <a:ea typeface="Calibri"/>
              <a:cs typeface="Calibri"/>
            </a:endParaRPr>
          </a:p>
          <a:p>
            <a:endParaRPr lang="en-US" sz="4000" b="1" dirty="0"/>
          </a:p>
          <a:p>
            <a:r>
              <a:rPr lang="en-US" sz="5500" dirty="0"/>
              <a:t>Kathi Hoke, Executive Director</a:t>
            </a:r>
          </a:p>
          <a:p>
            <a:r>
              <a:rPr lang="en-US" sz="5500" dirty="0"/>
              <a:t>Brooke Torton, Managing Director</a:t>
            </a:r>
          </a:p>
          <a:p>
            <a:r>
              <a:rPr lang="en-US" sz="5500" dirty="0"/>
              <a:t>Blair Inniss, Deputy Director</a:t>
            </a:r>
          </a:p>
          <a:p>
            <a:endParaRPr lang="en-US" sz="4000" dirty="0"/>
          </a:p>
          <a:p>
            <a:endParaRPr lang="en-US" sz="4000" dirty="0"/>
          </a:p>
          <a:p>
            <a:endParaRPr lang="en-US" sz="4000" b="1" dirty="0"/>
          </a:p>
        </p:txBody>
      </p:sp>
    </p:spTree>
    <p:extLst>
      <p:ext uri="{BB962C8B-B14F-4D97-AF65-F5344CB8AC3E}">
        <p14:creationId xmlns:p14="http://schemas.microsoft.com/office/powerpoint/2010/main" val="2122059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spcBef>
                <a:spcPts val="0"/>
              </a:spcBef>
              <a:buNone/>
            </a:pPr>
            <a:r>
              <a:rPr lang="en-US" sz="1800" dirty="0">
                <a:solidFill>
                  <a:srgbClr val="000000"/>
                </a:solidFill>
                <a:latin typeface="+mj-lt"/>
                <a:ea typeface="Calibri" panose="020F0502020204030204" pitchFamily="34" charset="0"/>
                <a:cs typeface="Times New Roman" panose="02020603050405020304" pitchFamily="18" charset="0"/>
              </a:rPr>
              <a:t>We humbly acknowledge that we are convening on the ancestral </a:t>
            </a:r>
            <a:r>
              <a:rPr lang="en-US" sz="1800" dirty="0">
                <a:solidFill>
                  <a:srgbClr val="000000"/>
                </a:solidFill>
                <a:latin typeface="+mj-lt"/>
                <a:ea typeface="Times New Roman" panose="02020603050405020304" pitchFamily="18" charset="0"/>
                <a:cs typeface="Times New Roman" panose="02020603050405020304" pitchFamily="18" charset="0"/>
              </a:rPr>
              <a:t>lands of the Piscataway, </a:t>
            </a:r>
            <a:r>
              <a:rPr lang="en-US" sz="1800" dirty="0" err="1">
                <a:solidFill>
                  <a:srgbClr val="000000"/>
                </a:solidFill>
                <a:latin typeface="+mj-lt"/>
                <a:ea typeface="Times New Roman" panose="02020603050405020304" pitchFamily="18" charset="0"/>
                <a:cs typeface="Times New Roman" panose="02020603050405020304" pitchFamily="18" charset="0"/>
              </a:rPr>
              <a:t>Nentego</a:t>
            </a:r>
            <a:r>
              <a:rPr lang="en-US" sz="1800" dirty="0">
                <a:solidFill>
                  <a:srgbClr val="000000"/>
                </a:solidFill>
                <a:latin typeface="+mj-lt"/>
                <a:ea typeface="Times New Roman" panose="02020603050405020304" pitchFamily="18" charset="0"/>
                <a:cs typeface="Times New Roman" panose="02020603050405020304" pitchFamily="18" charset="0"/>
              </a:rPr>
              <a:t> (Nanticoke), and Susquehannock peoples in Baltimore City. We wish to pay our respects to the elders and past and present citizens of these tribes. We strive to hold space and value the perspectives that these nations share regarding their histories, cultures, and traditions.</a:t>
            </a:r>
            <a:endParaRPr lang="en-US" sz="1800" dirty="0">
              <a:latin typeface="+mj-lt"/>
              <a:ea typeface="Calibri" panose="020F0502020204030204" pitchFamily="34" charset="0"/>
              <a:cs typeface="Times New Roman" panose="02020603050405020304" pitchFamily="18" charset="0"/>
            </a:endParaRPr>
          </a:p>
          <a:p>
            <a:pPr marL="0" indent="0">
              <a:spcBef>
                <a:spcPts val="0"/>
              </a:spcBef>
              <a:buNone/>
            </a:pPr>
            <a:r>
              <a:rPr lang="en-US" sz="1800" dirty="0">
                <a:solidFill>
                  <a:srgbClr val="000000"/>
                </a:solidFill>
                <a:latin typeface="+mj-lt"/>
                <a:ea typeface="Times New Roman" panose="02020603050405020304" pitchFamily="18" charset="0"/>
                <a:cs typeface="Times New Roman" panose="02020603050405020304" pitchFamily="18" charset="0"/>
              </a:rPr>
              <a:t> </a:t>
            </a:r>
            <a:endParaRPr lang="en-US" sz="1800" dirty="0">
              <a:latin typeface="+mj-lt"/>
              <a:ea typeface="Calibri" panose="020F0502020204030204" pitchFamily="34" charset="0"/>
              <a:cs typeface="Times New Roman" panose="02020603050405020304" pitchFamily="18" charset="0"/>
            </a:endParaRPr>
          </a:p>
          <a:p>
            <a:pPr marL="0" indent="0">
              <a:spcBef>
                <a:spcPts val="0"/>
              </a:spcBef>
              <a:buNone/>
            </a:pPr>
            <a:r>
              <a:rPr lang="en-US" sz="1800" dirty="0">
                <a:solidFill>
                  <a:srgbClr val="000000"/>
                </a:solidFill>
                <a:latin typeface="+mj-lt"/>
                <a:ea typeface="Times New Roman" panose="02020603050405020304" pitchFamily="18" charset="0"/>
                <a:cs typeface="Times New Roman" panose="02020603050405020304" pitchFamily="18" charset="0"/>
              </a:rPr>
              <a:t>We also acknowledge the land stolen from these nations, whether through colonization, broken treaties, forced removal and/or genocide and their inherent right to self-determination. </a:t>
            </a:r>
            <a:r>
              <a:rPr lang="en-US" sz="1800" u="sng" dirty="0">
                <a:solidFill>
                  <a:srgbClr val="000000"/>
                </a:solidFill>
                <a:latin typeface="+mj-lt"/>
                <a:ea typeface="Calibri" panose="020F0502020204030204" pitchFamily="34" charset="0"/>
                <a:cs typeface="Times New Roman" panose="02020603050405020304" pitchFamily="18" charset="0"/>
              </a:rPr>
              <a:t>May this digital space serve as one moment among many for ending anti-Black racism, modern colonialism, and white supremacy and for creating equitable relations that honor and heal communities and the land.</a:t>
            </a:r>
            <a:r>
              <a:rPr lang="en-US" sz="1800" dirty="0">
                <a:latin typeface="+mj-lt"/>
                <a:ea typeface="Calibri" panose="020F0502020204030204" pitchFamily="34" charset="0"/>
                <a:cs typeface="Times New Roman" panose="02020603050405020304" pitchFamily="18" charset="0"/>
              </a:rPr>
              <a:t> </a:t>
            </a:r>
          </a:p>
          <a:p>
            <a:pPr marL="0" indent="0">
              <a:spcBef>
                <a:spcPts val="0"/>
              </a:spcBef>
              <a:buNone/>
            </a:pPr>
            <a:r>
              <a:rPr lang="en-US" sz="1800" dirty="0">
                <a:solidFill>
                  <a:srgbClr val="000000"/>
                </a:solidFill>
                <a:latin typeface="+mj-lt"/>
                <a:ea typeface="Times New Roman" panose="02020603050405020304" pitchFamily="18" charset="0"/>
                <a:cs typeface="Times New Roman" panose="02020603050405020304" pitchFamily="18" charset="0"/>
              </a:rPr>
              <a:t> </a:t>
            </a:r>
            <a:endParaRPr lang="en-US" sz="1800" dirty="0">
              <a:latin typeface="+mj-lt"/>
              <a:ea typeface="Calibri" panose="020F0502020204030204" pitchFamily="34" charset="0"/>
              <a:cs typeface="Times New Roman" panose="02020603050405020304" pitchFamily="18" charset="0"/>
            </a:endParaRPr>
          </a:p>
          <a:p>
            <a:pPr marL="0" indent="0">
              <a:spcBef>
                <a:spcPts val="0"/>
              </a:spcBef>
              <a:buNone/>
            </a:pPr>
            <a:r>
              <a:rPr lang="en-US" sz="1800" dirty="0">
                <a:solidFill>
                  <a:srgbClr val="000000"/>
                </a:solidFill>
                <a:latin typeface="+mj-lt"/>
                <a:ea typeface="Times New Roman" panose="02020603050405020304" pitchFamily="18" charset="0"/>
                <a:cs typeface="Times New Roman" panose="02020603050405020304" pitchFamily="18" charset="0"/>
              </a:rPr>
              <a:t> </a:t>
            </a:r>
            <a:endParaRPr lang="en-US" sz="1800" dirty="0">
              <a:latin typeface="+mj-lt"/>
              <a:ea typeface="Calibri" panose="020F0502020204030204" pitchFamily="34" charset="0"/>
              <a:cs typeface="Times New Roman" panose="02020603050405020304" pitchFamily="18" charset="0"/>
            </a:endParaRPr>
          </a:p>
          <a:p>
            <a:pPr marL="0" indent="0">
              <a:spcBef>
                <a:spcPts val="0"/>
              </a:spcBef>
              <a:buNone/>
            </a:pPr>
            <a:r>
              <a:rPr lang="en-US" sz="1800" u="sng" dirty="0">
                <a:solidFill>
                  <a:srgbClr val="0563C1"/>
                </a:solidFill>
                <a:latin typeface="+mj-lt"/>
                <a:ea typeface="Calibri" panose="020F0502020204030204" pitchFamily="34" charset="0"/>
                <a:cs typeface="Times New Roman" panose="02020603050405020304" pitchFamily="18" charset="0"/>
                <a:hlinkClick r:id="rId2"/>
              </a:rPr>
              <a:t>https://native-land.ca/</a:t>
            </a:r>
            <a:r>
              <a:rPr lang="en-US" sz="1800" dirty="0">
                <a:latin typeface="+mj-lt"/>
                <a:ea typeface="Calibri" panose="020F0502020204030204" pitchFamily="34"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109728" indent="0">
              <a:buNone/>
            </a:pPr>
            <a:endParaRPr lang="en-US" dirty="0"/>
          </a:p>
          <a:p>
            <a:pPr marL="109728" indent="0">
              <a:buNone/>
            </a:pPr>
            <a:endParaRPr lang="en-US" dirty="0"/>
          </a:p>
        </p:txBody>
      </p:sp>
      <p:sp>
        <p:nvSpPr>
          <p:cNvPr id="3" name="Title 2"/>
          <p:cNvSpPr>
            <a:spLocks noGrp="1"/>
          </p:cNvSpPr>
          <p:nvPr>
            <p:ph type="title"/>
          </p:nvPr>
        </p:nvSpPr>
        <p:spPr/>
        <p:txBody>
          <a:bodyPr/>
          <a:lstStyle/>
          <a:p>
            <a:pPr algn="ctr"/>
            <a:r>
              <a:rPr lang="en-US" b="1" dirty="0">
                <a:solidFill>
                  <a:srgbClr val="FF0000"/>
                </a:solidFill>
              </a:rPr>
              <a:t>Tribal Land Acknowledgment</a:t>
            </a:r>
          </a:p>
        </p:txBody>
      </p:sp>
    </p:spTree>
    <p:extLst>
      <p:ext uri="{BB962C8B-B14F-4D97-AF65-F5344CB8AC3E}">
        <p14:creationId xmlns:p14="http://schemas.microsoft.com/office/powerpoint/2010/main" val="3485007979"/>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4F4FE-8A15-F21D-5F17-3FCA56DCA322}"/>
              </a:ext>
            </a:extLst>
          </p:cNvPr>
          <p:cNvSpPr>
            <a:spLocks noGrp="1"/>
          </p:cNvSpPr>
          <p:nvPr>
            <p:ph type="title"/>
          </p:nvPr>
        </p:nvSpPr>
        <p:spPr>
          <a:xfrm>
            <a:off x="609600" y="887592"/>
            <a:ext cx="10972800" cy="45719"/>
          </a:xfrm>
        </p:spPr>
        <p:txBody>
          <a:bodyPr>
            <a:normAutofit fontScale="90000"/>
          </a:bodyPr>
          <a:lstStyle/>
          <a:p>
            <a:r>
              <a:rPr lang="en-US" b="1" dirty="0">
                <a:solidFill>
                  <a:srgbClr val="FF0000"/>
                </a:solidFill>
              </a:rPr>
              <a:t>Agenda</a:t>
            </a:r>
          </a:p>
        </p:txBody>
      </p:sp>
      <p:sp>
        <p:nvSpPr>
          <p:cNvPr id="3" name="Content Placeholder 2">
            <a:extLst>
              <a:ext uri="{FF2B5EF4-FFF2-40B4-BE49-F238E27FC236}">
                <a16:creationId xmlns:a16="http://schemas.microsoft.com/office/drawing/2014/main" id="{8353A80B-998D-FEEE-A230-3C1764378761}"/>
              </a:ext>
            </a:extLst>
          </p:cNvPr>
          <p:cNvSpPr>
            <a:spLocks noGrp="1"/>
          </p:cNvSpPr>
          <p:nvPr>
            <p:ph idx="1"/>
          </p:nvPr>
        </p:nvSpPr>
        <p:spPr>
          <a:xfrm>
            <a:off x="609600" y="1126471"/>
            <a:ext cx="10972800" cy="5177239"/>
          </a:xfrm>
        </p:spPr>
        <p:txBody>
          <a:bodyPr>
            <a:normAutofit/>
          </a:bodyPr>
          <a:lstStyle/>
          <a:p>
            <a:pPr marL="0" indent="0" algn="just" rtl="0" fontAlgn="base">
              <a:buNone/>
            </a:pPr>
            <a:r>
              <a:rPr lang="en-US" sz="2800" b="1" i="1" dirty="0">
                <a:solidFill>
                  <a:srgbClr val="000000"/>
                </a:solidFill>
                <a:effectLst/>
              </a:rPr>
              <a:t>9:30-10:00 </a:t>
            </a:r>
            <a:r>
              <a:rPr lang="en-US" sz="2800" b="0" i="1" dirty="0">
                <a:solidFill>
                  <a:srgbClr val="000000"/>
                </a:solidFill>
                <a:effectLst/>
              </a:rPr>
              <a:t>Registration</a:t>
            </a:r>
            <a:r>
              <a:rPr lang="en-US" sz="2800" b="0" i="0" dirty="0">
                <a:solidFill>
                  <a:srgbClr val="000000"/>
                </a:solidFill>
                <a:effectLst/>
              </a:rPr>
              <a:t> </a:t>
            </a:r>
          </a:p>
          <a:p>
            <a:pPr marL="0" indent="0" algn="just" rtl="0" fontAlgn="base">
              <a:buNone/>
            </a:pPr>
            <a:r>
              <a:rPr lang="en-US" sz="2800" b="1" i="1" dirty="0">
                <a:solidFill>
                  <a:srgbClr val="000000"/>
                </a:solidFill>
                <a:effectLst/>
              </a:rPr>
              <a:t>10:00-10:15</a:t>
            </a:r>
            <a:r>
              <a:rPr lang="en-US" sz="2800" b="0" i="1" dirty="0">
                <a:solidFill>
                  <a:srgbClr val="000000"/>
                </a:solidFill>
                <a:effectLst/>
              </a:rPr>
              <a:t> Welcome</a:t>
            </a:r>
            <a:r>
              <a:rPr lang="en-US" sz="2800" b="0" i="0" dirty="0">
                <a:solidFill>
                  <a:srgbClr val="000000"/>
                </a:solidFill>
                <a:effectLst/>
              </a:rPr>
              <a:t>  </a:t>
            </a:r>
          </a:p>
          <a:p>
            <a:pPr marL="0" indent="0" algn="just" rtl="0" fontAlgn="base">
              <a:buNone/>
            </a:pPr>
            <a:r>
              <a:rPr lang="en-US" sz="2800" b="1" i="1" dirty="0">
                <a:solidFill>
                  <a:srgbClr val="000000"/>
                </a:solidFill>
                <a:effectLst/>
              </a:rPr>
              <a:t>10:15-11:00</a:t>
            </a:r>
            <a:r>
              <a:rPr lang="en-US" sz="2800" b="0" i="0" dirty="0">
                <a:solidFill>
                  <a:srgbClr val="000000"/>
                </a:solidFill>
                <a:effectLst/>
              </a:rPr>
              <a:t> </a:t>
            </a:r>
            <a:r>
              <a:rPr lang="en-US" sz="2800" b="0" i="1" dirty="0">
                <a:solidFill>
                  <a:srgbClr val="000000"/>
                </a:solidFill>
                <a:effectLst/>
              </a:rPr>
              <a:t>Legislative updates/Q&amp;A</a:t>
            </a:r>
            <a:r>
              <a:rPr lang="en-US" sz="2800" b="0" i="0" dirty="0">
                <a:solidFill>
                  <a:srgbClr val="000000"/>
                </a:solidFill>
                <a:effectLst/>
              </a:rPr>
              <a:t> </a:t>
            </a:r>
          </a:p>
          <a:p>
            <a:pPr marL="0" indent="0" algn="just" rtl="0" fontAlgn="base">
              <a:buNone/>
            </a:pPr>
            <a:r>
              <a:rPr lang="en-US" sz="2800" b="1" i="1" dirty="0">
                <a:solidFill>
                  <a:srgbClr val="000000"/>
                </a:solidFill>
                <a:effectLst/>
              </a:rPr>
              <a:t>11:00-11:25</a:t>
            </a:r>
            <a:r>
              <a:rPr lang="en-US" sz="2800" b="0" i="0" dirty="0">
                <a:solidFill>
                  <a:srgbClr val="000000"/>
                </a:solidFill>
                <a:effectLst/>
              </a:rPr>
              <a:t> </a:t>
            </a:r>
            <a:r>
              <a:rPr lang="en-US" sz="2800" b="0" i="1" dirty="0">
                <a:solidFill>
                  <a:srgbClr val="000000"/>
                </a:solidFill>
                <a:effectLst/>
              </a:rPr>
              <a:t>MDH Programmatic Updates</a:t>
            </a:r>
            <a:r>
              <a:rPr lang="en-US" sz="2800" b="0" i="0" dirty="0">
                <a:solidFill>
                  <a:srgbClr val="000000"/>
                </a:solidFill>
                <a:effectLst/>
              </a:rPr>
              <a:t> </a:t>
            </a:r>
          </a:p>
          <a:p>
            <a:pPr marL="0" indent="0" algn="just" rtl="0" fontAlgn="base">
              <a:buNone/>
            </a:pPr>
            <a:r>
              <a:rPr lang="en-US" sz="2800" b="1" i="1" dirty="0">
                <a:solidFill>
                  <a:srgbClr val="000000"/>
                </a:solidFill>
                <a:effectLst/>
              </a:rPr>
              <a:t>11:25-11:40 </a:t>
            </a:r>
            <a:r>
              <a:rPr lang="en-US" sz="2800" b="0" i="1" dirty="0">
                <a:solidFill>
                  <a:srgbClr val="000000"/>
                </a:solidFill>
                <a:effectLst/>
              </a:rPr>
              <a:t>New Media Vendor Updates-</a:t>
            </a:r>
            <a:r>
              <a:rPr lang="en-US" sz="2800" b="1" i="1" dirty="0">
                <a:solidFill>
                  <a:srgbClr val="000000"/>
                </a:solidFill>
                <a:effectLst/>
              </a:rPr>
              <a:t> </a:t>
            </a:r>
            <a:r>
              <a:rPr lang="en-US" sz="2800" b="0" i="1" dirty="0">
                <a:solidFill>
                  <a:srgbClr val="000000"/>
                </a:solidFill>
                <a:effectLst/>
              </a:rPr>
              <a:t>GKV </a:t>
            </a:r>
            <a:r>
              <a:rPr lang="en-US" sz="2800" b="0" i="0" dirty="0">
                <a:solidFill>
                  <a:srgbClr val="000000"/>
                </a:solidFill>
                <a:effectLst/>
              </a:rPr>
              <a:t> </a:t>
            </a:r>
          </a:p>
          <a:p>
            <a:pPr marL="0" indent="0" algn="just" rtl="0" fontAlgn="base">
              <a:buNone/>
            </a:pPr>
            <a:r>
              <a:rPr lang="en-US" sz="2800" b="1" i="1" dirty="0">
                <a:solidFill>
                  <a:srgbClr val="000000"/>
                </a:solidFill>
                <a:effectLst/>
              </a:rPr>
              <a:t>11:40-11:55 </a:t>
            </a:r>
            <a:r>
              <a:rPr lang="en-US" sz="2800" b="0" i="1" dirty="0">
                <a:solidFill>
                  <a:srgbClr val="000000"/>
                </a:solidFill>
                <a:effectLst/>
              </a:rPr>
              <a:t>Communications Survey</a:t>
            </a:r>
            <a:r>
              <a:rPr lang="en-US" sz="2800" b="0" i="0" dirty="0">
                <a:solidFill>
                  <a:srgbClr val="000000"/>
                </a:solidFill>
                <a:effectLst/>
              </a:rPr>
              <a:t> </a:t>
            </a:r>
          </a:p>
          <a:p>
            <a:pPr marL="0" indent="0" algn="just" rtl="0" fontAlgn="base">
              <a:buNone/>
            </a:pPr>
            <a:r>
              <a:rPr lang="en-US" sz="2800" b="1" i="1" dirty="0">
                <a:solidFill>
                  <a:srgbClr val="000000"/>
                </a:solidFill>
                <a:effectLst/>
              </a:rPr>
              <a:t>12:25- 1:25</a:t>
            </a:r>
            <a:r>
              <a:rPr lang="en-US" sz="2800" b="0" i="0" dirty="0">
                <a:solidFill>
                  <a:srgbClr val="000000"/>
                </a:solidFill>
                <a:effectLst/>
              </a:rPr>
              <a:t> </a:t>
            </a:r>
            <a:r>
              <a:rPr lang="en-US" sz="2800" b="0" i="1" dirty="0">
                <a:solidFill>
                  <a:srgbClr val="000000"/>
                </a:solidFill>
                <a:effectLst/>
              </a:rPr>
              <a:t>Structured Networking</a:t>
            </a:r>
            <a:r>
              <a:rPr lang="en-US" sz="2800" b="0" i="0" dirty="0">
                <a:solidFill>
                  <a:srgbClr val="000000"/>
                </a:solidFill>
                <a:effectLst/>
              </a:rPr>
              <a:t> </a:t>
            </a:r>
          </a:p>
          <a:p>
            <a:pPr marL="0" indent="0" algn="just" rtl="0" fontAlgn="base">
              <a:buNone/>
            </a:pPr>
            <a:r>
              <a:rPr lang="en-US" sz="2800" b="1" i="1" dirty="0">
                <a:solidFill>
                  <a:srgbClr val="000000"/>
                </a:solidFill>
                <a:effectLst/>
              </a:rPr>
              <a:t>1:25-1:55 </a:t>
            </a:r>
            <a:r>
              <a:rPr lang="en-US" sz="2800" b="0" i="1" dirty="0">
                <a:solidFill>
                  <a:srgbClr val="000000"/>
                </a:solidFill>
                <a:effectLst/>
              </a:rPr>
              <a:t>LRC Announcements </a:t>
            </a:r>
            <a:r>
              <a:rPr lang="en-US" sz="2800" b="0" i="0" dirty="0">
                <a:solidFill>
                  <a:srgbClr val="000000"/>
                </a:solidFill>
                <a:effectLst/>
              </a:rPr>
              <a:t> </a:t>
            </a:r>
          </a:p>
          <a:p>
            <a:pPr marL="0" indent="0" algn="just" rtl="0" fontAlgn="base">
              <a:buNone/>
            </a:pPr>
            <a:r>
              <a:rPr lang="en-US" sz="2800" b="1" i="1" dirty="0">
                <a:solidFill>
                  <a:srgbClr val="000000"/>
                </a:solidFill>
                <a:effectLst/>
              </a:rPr>
              <a:t>1:55- 2:00 </a:t>
            </a:r>
            <a:r>
              <a:rPr lang="en-US" sz="2800" b="0" i="1" dirty="0">
                <a:solidFill>
                  <a:srgbClr val="000000"/>
                </a:solidFill>
                <a:effectLst/>
              </a:rPr>
              <a:t>Closing Remarks</a:t>
            </a:r>
            <a:r>
              <a:rPr lang="en-US" sz="2800" b="0" i="0" dirty="0">
                <a:solidFill>
                  <a:srgbClr val="000000"/>
                </a:solidFill>
                <a:effectLst/>
              </a:rPr>
              <a:t> </a:t>
            </a:r>
          </a:p>
          <a:p>
            <a:endParaRPr lang="en-US" dirty="0"/>
          </a:p>
        </p:txBody>
      </p:sp>
    </p:spTree>
    <p:extLst>
      <p:ext uri="{BB962C8B-B14F-4D97-AF65-F5344CB8AC3E}">
        <p14:creationId xmlns:p14="http://schemas.microsoft.com/office/powerpoint/2010/main" val="350533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4018E-139B-FB01-4776-128AEE76382F}"/>
              </a:ext>
            </a:extLst>
          </p:cNvPr>
          <p:cNvSpPr>
            <a:spLocks noGrp="1"/>
          </p:cNvSpPr>
          <p:nvPr>
            <p:ph type="title"/>
          </p:nvPr>
        </p:nvSpPr>
        <p:spPr/>
        <p:txBody>
          <a:bodyPr>
            <a:normAutofit fontScale="90000"/>
          </a:bodyPr>
          <a:lstStyle/>
          <a:p>
            <a:r>
              <a:rPr lang="en-US" b="1" dirty="0">
                <a:solidFill>
                  <a:srgbClr val="FF0000"/>
                </a:solidFill>
              </a:rPr>
              <a:t>FDA's Proposed Menthol (and Characterizing Flavors) Rule: A Roadmap</a:t>
            </a:r>
            <a:br>
              <a:rPr lang="en-US" i="0" dirty="0">
                <a:effectLst/>
              </a:rPr>
            </a:br>
            <a:endParaRPr lang="en-US" dirty="0">
              <a:solidFill>
                <a:srgbClr val="FF0000"/>
              </a:solidFill>
              <a:cs typeface="Calibri"/>
            </a:endParaRPr>
          </a:p>
        </p:txBody>
      </p:sp>
      <p:sp>
        <p:nvSpPr>
          <p:cNvPr id="3" name="Content Placeholder 2">
            <a:extLst>
              <a:ext uri="{FF2B5EF4-FFF2-40B4-BE49-F238E27FC236}">
                <a16:creationId xmlns:a16="http://schemas.microsoft.com/office/drawing/2014/main" id="{1A0A03C3-6CE0-96F3-6CED-773DB30DBD59}"/>
              </a:ext>
            </a:extLst>
          </p:cNvPr>
          <p:cNvSpPr>
            <a:spLocks noGrp="1"/>
          </p:cNvSpPr>
          <p:nvPr>
            <p:ph idx="1"/>
          </p:nvPr>
        </p:nvSpPr>
        <p:spPr>
          <a:xfrm>
            <a:off x="609600" y="1616939"/>
            <a:ext cx="10972800" cy="4544375"/>
          </a:xfrm>
        </p:spPr>
        <p:txBody>
          <a:bodyPr vert="horz" lIns="91440" tIns="45720" rIns="91440" bIns="45720" rtlCol="0" anchor="t">
            <a:normAutofit/>
          </a:bodyPr>
          <a:lstStyle/>
          <a:p>
            <a:r>
              <a:rPr lang="en-US" sz="2000" b="1" dirty="0">
                <a:cs typeface="Calibri"/>
              </a:rPr>
              <a:t>2009</a:t>
            </a:r>
            <a:r>
              <a:rPr lang="en-US" sz="2000" dirty="0">
                <a:cs typeface="Calibri"/>
              </a:rPr>
              <a:t>: Family Smoking and Prevention Tobacco Control Act passes</a:t>
            </a:r>
          </a:p>
          <a:p>
            <a:pPr marL="0" indent="0">
              <a:buNone/>
            </a:pPr>
            <a:endParaRPr lang="en-US" sz="2000" dirty="0">
              <a:cs typeface="Calibri"/>
            </a:endParaRPr>
          </a:p>
          <a:p>
            <a:r>
              <a:rPr lang="en-US" sz="2000" b="1" dirty="0">
                <a:cs typeface="Calibri"/>
              </a:rPr>
              <a:t>2011</a:t>
            </a:r>
            <a:r>
              <a:rPr lang="en-US" sz="2000" dirty="0">
                <a:cs typeface="Calibri"/>
              </a:rPr>
              <a:t>: TPSAC report released stating  “removal of menthol cigarettes from the marketplace would benefit public health in the United States”</a:t>
            </a:r>
          </a:p>
          <a:p>
            <a:endParaRPr lang="en-US" sz="2000" dirty="0">
              <a:cs typeface="Calibri"/>
            </a:endParaRPr>
          </a:p>
          <a:p>
            <a:r>
              <a:rPr lang="en-US" sz="2000" b="1" dirty="0">
                <a:cs typeface="Calibri"/>
              </a:rPr>
              <a:t>2013</a:t>
            </a:r>
            <a:r>
              <a:rPr lang="en-US" sz="2000" dirty="0">
                <a:cs typeface="Calibri"/>
              </a:rPr>
              <a:t>: Citizen petition filed requesting FDA take action on menthol cigarettes. </a:t>
            </a:r>
          </a:p>
          <a:p>
            <a:pPr marL="0" indent="0">
              <a:buNone/>
            </a:pPr>
            <a:endParaRPr lang="en-US" sz="2000" dirty="0">
              <a:cs typeface="Calibri"/>
            </a:endParaRPr>
          </a:p>
          <a:p>
            <a:r>
              <a:rPr lang="en-US" sz="2000" b="1" dirty="0">
                <a:cs typeface="Calibri"/>
              </a:rPr>
              <a:t>2020</a:t>
            </a:r>
            <a:r>
              <a:rPr lang="en-US" sz="2000" dirty="0">
                <a:cs typeface="Calibri"/>
              </a:rPr>
              <a:t>: African American Tobacco Control Leadership Council et al v. U.S. Department of Health and Human Services claim that FDA has unreasonably delayed banning menthol</a:t>
            </a:r>
          </a:p>
          <a:p>
            <a:endParaRPr lang="en-US" sz="2000" dirty="0">
              <a:cs typeface="Calibri"/>
            </a:endParaRPr>
          </a:p>
          <a:p>
            <a:r>
              <a:rPr lang="en-US" sz="2000" b="1" dirty="0">
                <a:cs typeface="Calibri"/>
              </a:rPr>
              <a:t>April 28, 2022: </a:t>
            </a:r>
            <a:r>
              <a:rPr lang="en-US" sz="2000" dirty="0">
                <a:cs typeface="Calibri"/>
              </a:rPr>
              <a:t>FDA announced 2 proposed rules…..</a:t>
            </a:r>
          </a:p>
        </p:txBody>
      </p:sp>
    </p:spTree>
    <p:extLst>
      <p:ext uri="{BB962C8B-B14F-4D97-AF65-F5344CB8AC3E}">
        <p14:creationId xmlns:p14="http://schemas.microsoft.com/office/powerpoint/2010/main" val="3438657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2DC6A-32F8-EFBC-E719-33EA4A45E8B5}"/>
              </a:ext>
            </a:extLst>
          </p:cNvPr>
          <p:cNvSpPr>
            <a:spLocks noGrp="1"/>
          </p:cNvSpPr>
          <p:nvPr>
            <p:ph type="title"/>
          </p:nvPr>
        </p:nvSpPr>
        <p:spPr/>
        <p:txBody>
          <a:bodyPr/>
          <a:lstStyle/>
          <a:p>
            <a:r>
              <a:rPr lang="en-US" b="1" dirty="0">
                <a:solidFill>
                  <a:srgbClr val="FF0000"/>
                </a:solidFill>
                <a:ea typeface="Calibri"/>
                <a:cs typeface="Calibri"/>
              </a:rPr>
              <a:t>FDA’s Proposed Flavor Rule(s): Content</a:t>
            </a:r>
            <a:endParaRPr lang="en-US" b="1" dirty="0">
              <a:solidFill>
                <a:srgbClr val="FF0000"/>
              </a:solidFill>
            </a:endParaRPr>
          </a:p>
        </p:txBody>
      </p:sp>
      <p:sp>
        <p:nvSpPr>
          <p:cNvPr id="3" name="Content Placeholder 2">
            <a:extLst>
              <a:ext uri="{FF2B5EF4-FFF2-40B4-BE49-F238E27FC236}">
                <a16:creationId xmlns:a16="http://schemas.microsoft.com/office/drawing/2014/main" id="{AB585E56-7CCE-A003-E0BB-9B3902F1D73D}"/>
              </a:ext>
            </a:extLst>
          </p:cNvPr>
          <p:cNvSpPr>
            <a:spLocks noGrp="1"/>
          </p:cNvSpPr>
          <p:nvPr>
            <p:ph idx="1"/>
          </p:nvPr>
        </p:nvSpPr>
        <p:spPr/>
        <p:txBody>
          <a:bodyPr/>
          <a:lstStyle/>
          <a:p>
            <a:r>
              <a:rPr lang="en-US" dirty="0"/>
              <a:t>On April 28, 2022, FDA announced 2 proposed rules:</a:t>
            </a:r>
          </a:p>
          <a:p>
            <a:pPr marL="342900" lvl="1" indent="0">
              <a:buNone/>
            </a:pPr>
            <a:r>
              <a:rPr lang="en-US" dirty="0"/>
              <a:t>(1)Product standard prohibiting menthol as a characterizing flavor in cigarettes;</a:t>
            </a:r>
          </a:p>
          <a:p>
            <a:pPr marL="342900" lvl="1" indent="0">
              <a:buNone/>
            </a:pPr>
            <a:r>
              <a:rPr lang="en-US" dirty="0"/>
              <a:t>(2)Product standard prohibiting all characterizing flavors (other than tobacco) in cigars</a:t>
            </a:r>
          </a:p>
          <a:p>
            <a:endParaRPr lang="en-US" dirty="0"/>
          </a:p>
          <a:p>
            <a:endParaRPr lang="en-US" dirty="0"/>
          </a:p>
          <a:p>
            <a:endParaRPr lang="en-US" dirty="0"/>
          </a:p>
        </p:txBody>
      </p:sp>
      <p:pic>
        <p:nvPicPr>
          <p:cNvPr id="4" name="Picture 3">
            <a:extLst>
              <a:ext uri="{FF2B5EF4-FFF2-40B4-BE49-F238E27FC236}">
                <a16:creationId xmlns:a16="http://schemas.microsoft.com/office/drawing/2014/main" id="{DAB9A648-56DD-C229-2CA0-1600DB2D874E}"/>
              </a:ext>
            </a:extLst>
          </p:cNvPr>
          <p:cNvPicPr>
            <a:picLocks noChangeAspect="1"/>
          </p:cNvPicPr>
          <p:nvPr/>
        </p:nvPicPr>
        <p:blipFill>
          <a:blip r:embed="rId3"/>
          <a:stretch>
            <a:fillRect/>
          </a:stretch>
        </p:blipFill>
        <p:spPr>
          <a:xfrm>
            <a:off x="3860996" y="3686282"/>
            <a:ext cx="3648075" cy="2362200"/>
          </a:xfrm>
          <a:prstGeom prst="rect">
            <a:avLst/>
          </a:prstGeom>
        </p:spPr>
      </p:pic>
    </p:spTree>
    <p:extLst>
      <p:ext uri="{BB962C8B-B14F-4D97-AF65-F5344CB8AC3E}">
        <p14:creationId xmlns:p14="http://schemas.microsoft.com/office/powerpoint/2010/main" val="2469372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32056-C89A-0F8A-2659-DCFFD5629CD7}"/>
              </a:ext>
            </a:extLst>
          </p:cNvPr>
          <p:cNvSpPr>
            <a:spLocks noGrp="1"/>
          </p:cNvSpPr>
          <p:nvPr>
            <p:ph type="title"/>
          </p:nvPr>
        </p:nvSpPr>
        <p:spPr/>
        <p:txBody>
          <a:bodyPr/>
          <a:lstStyle/>
          <a:p>
            <a:r>
              <a:rPr lang="en-US" b="1" dirty="0">
                <a:solidFill>
                  <a:srgbClr val="FF0000"/>
                </a:solidFill>
              </a:rPr>
              <a:t>FDA’s Proposed Flavor Rules: Status</a:t>
            </a:r>
          </a:p>
        </p:txBody>
      </p:sp>
      <p:sp>
        <p:nvSpPr>
          <p:cNvPr id="3" name="Content Placeholder 2">
            <a:extLst>
              <a:ext uri="{FF2B5EF4-FFF2-40B4-BE49-F238E27FC236}">
                <a16:creationId xmlns:a16="http://schemas.microsoft.com/office/drawing/2014/main" id="{54274FB5-3584-63AC-2098-F3AA5AFA17E5}"/>
              </a:ext>
            </a:extLst>
          </p:cNvPr>
          <p:cNvSpPr>
            <a:spLocks noGrp="1"/>
          </p:cNvSpPr>
          <p:nvPr>
            <p:ph idx="1"/>
          </p:nvPr>
        </p:nvSpPr>
        <p:spPr/>
        <p:txBody>
          <a:bodyPr>
            <a:normAutofit fontScale="92500"/>
          </a:bodyPr>
          <a:lstStyle/>
          <a:p>
            <a:r>
              <a:rPr lang="en-US" b="1" dirty="0"/>
              <a:t>April 2022</a:t>
            </a:r>
            <a:r>
              <a:rPr lang="en-US" dirty="0"/>
              <a:t>: ANPRM. FDA set deadline of August 2023 to address the rule’s details. ANPRM in April 2022. FDA set a deadline of August 2023 to address the rule’s details.</a:t>
            </a:r>
          </a:p>
          <a:p>
            <a:r>
              <a:rPr lang="en-US" b="1" dirty="0"/>
              <a:t>October 2023</a:t>
            </a:r>
            <a:r>
              <a:rPr lang="en-US" dirty="0"/>
              <a:t>: Rule was sent to the White House Office of Management and Budget (last step for federal regulations). The FDA indicated that the final regulations were expected December 2023. </a:t>
            </a:r>
          </a:p>
          <a:p>
            <a:r>
              <a:rPr lang="en-US" b="1" dirty="0"/>
              <a:t>December 2023</a:t>
            </a:r>
            <a:r>
              <a:rPr lang="en-US" dirty="0"/>
              <a:t>: The </a:t>
            </a:r>
            <a:r>
              <a:rPr lang="en-US" b="0" i="0" u="none" strike="noStrike" dirty="0">
                <a:effectLst/>
                <a:latin typeface="PublicoText"/>
                <a:hlinkClick r:id="rId3"/>
              </a:rPr>
              <a:t>Office of Information and Regulatory Affairs website</a:t>
            </a:r>
            <a:r>
              <a:rPr lang="en-US" b="0" i="0" dirty="0">
                <a:solidFill>
                  <a:srgbClr val="2A2A2A"/>
                </a:solidFill>
                <a:effectLst/>
                <a:latin typeface="PublicoText"/>
              </a:rPr>
              <a:t> was updated to reflect that any final ban on menthol wouldn't take place until at least March 2024.</a:t>
            </a:r>
          </a:p>
          <a:p>
            <a:r>
              <a:rPr lang="en-US" b="1" dirty="0">
                <a:solidFill>
                  <a:srgbClr val="2A2A2A"/>
                </a:solidFill>
                <a:latin typeface="PublicoText"/>
              </a:rPr>
              <a:t>March 2024</a:t>
            </a:r>
            <a:r>
              <a:rPr lang="en-US" dirty="0">
                <a:solidFill>
                  <a:srgbClr val="2A2A2A"/>
                </a:solidFill>
                <a:latin typeface="PublicoText"/>
              </a:rPr>
              <a:t>: No final rule(s).</a:t>
            </a:r>
          </a:p>
          <a:p>
            <a:r>
              <a:rPr lang="en-US" b="1" dirty="0">
                <a:solidFill>
                  <a:srgbClr val="2A2A2A"/>
                </a:solidFill>
                <a:latin typeface="PublicoText"/>
              </a:rPr>
              <a:t>April 2, 2024</a:t>
            </a:r>
            <a:r>
              <a:rPr lang="en-US" dirty="0">
                <a:solidFill>
                  <a:srgbClr val="2A2A2A"/>
                </a:solidFill>
                <a:latin typeface="PublicoText"/>
              </a:rPr>
              <a:t>:</a:t>
            </a:r>
            <a:r>
              <a:rPr lang="en-US" sz="2400" dirty="0">
                <a:solidFill>
                  <a:srgbClr val="1B2226"/>
                </a:solidFill>
                <a:effectLst/>
                <a:latin typeface="Aptos" panose="020B0004020202020204" pitchFamily="34" charset="0"/>
                <a:ea typeface="Calibri" panose="020F0502020204030204" pitchFamily="34" charset="0"/>
                <a:cs typeface="Calibri" panose="020F0502020204030204" pitchFamily="34" charset="0"/>
              </a:rPr>
              <a:t> African American Tobacco Control Leadership Council (AATCLC), Action on Smoking and Health (ASH), and the National Medical Association (NMA) sue FDA. </a:t>
            </a:r>
            <a:endParaRPr lang="en-US" dirty="0"/>
          </a:p>
        </p:txBody>
      </p:sp>
    </p:spTree>
    <p:extLst>
      <p:ext uri="{BB962C8B-B14F-4D97-AF65-F5344CB8AC3E}">
        <p14:creationId xmlns:p14="http://schemas.microsoft.com/office/powerpoint/2010/main" val="2886981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8F2DA-F7EE-68E2-11F5-7B2EB808839F}"/>
              </a:ext>
            </a:extLst>
          </p:cNvPr>
          <p:cNvSpPr>
            <a:spLocks noGrp="1"/>
          </p:cNvSpPr>
          <p:nvPr>
            <p:ph type="title"/>
          </p:nvPr>
        </p:nvSpPr>
        <p:spPr/>
        <p:txBody>
          <a:bodyPr/>
          <a:lstStyle/>
          <a:p>
            <a:r>
              <a:rPr lang="en-US" b="1" dirty="0">
                <a:solidFill>
                  <a:srgbClr val="FF0000"/>
                </a:solidFill>
                <a:ea typeface="Calibri"/>
                <a:cs typeface="Calibri"/>
              </a:rPr>
              <a:t>AATCLC et al v. FDA</a:t>
            </a:r>
            <a:endParaRPr lang="en-US" b="1" dirty="0">
              <a:solidFill>
                <a:srgbClr val="FF0000"/>
              </a:solidFill>
            </a:endParaRPr>
          </a:p>
        </p:txBody>
      </p:sp>
      <p:sp>
        <p:nvSpPr>
          <p:cNvPr id="3" name="Content Placeholder 2">
            <a:extLst>
              <a:ext uri="{FF2B5EF4-FFF2-40B4-BE49-F238E27FC236}">
                <a16:creationId xmlns:a16="http://schemas.microsoft.com/office/drawing/2014/main" id="{78038DCB-DA49-15F9-AF18-252717636CA1}"/>
              </a:ext>
            </a:extLst>
          </p:cNvPr>
          <p:cNvSpPr>
            <a:spLocks noGrp="1"/>
          </p:cNvSpPr>
          <p:nvPr>
            <p:ph idx="1"/>
          </p:nvPr>
        </p:nvSpPr>
        <p:spPr/>
        <p:txBody>
          <a:bodyPr/>
          <a:lstStyle/>
          <a:p>
            <a:pPr marL="0" indent="0">
              <a:buNone/>
            </a:pPr>
            <a:r>
              <a:rPr lang="en-US" sz="2200" dirty="0">
                <a:ea typeface="Calibri" panose="020F0502020204030204" pitchFamily="34" charset="0"/>
              </a:rPr>
              <a:t>On April 2</a:t>
            </a:r>
            <a:r>
              <a:rPr lang="en-US" sz="2200" baseline="30000" dirty="0">
                <a:ea typeface="Calibri" panose="020F0502020204030204" pitchFamily="34" charset="0"/>
              </a:rPr>
              <a:t>nd</a:t>
            </a:r>
            <a:r>
              <a:rPr lang="en-US" sz="2200" dirty="0">
                <a:ea typeface="Calibri" panose="020F0502020204030204" pitchFamily="34" charset="0"/>
              </a:rPr>
              <a:t>, 2024, the AATCLC, ASH, and NMA sue the FDA for its inaction on issuing a final rule banning menthol cigarettes. </a:t>
            </a:r>
          </a:p>
          <a:p>
            <a:pPr marL="0" indent="0">
              <a:buNone/>
            </a:pPr>
            <a:endParaRPr lang="en-US" sz="2000" dirty="0">
              <a:ea typeface="Calibri" panose="020F0502020204030204" pitchFamily="34" charset="0"/>
            </a:endParaRPr>
          </a:p>
          <a:p>
            <a:pPr marL="0" indent="0">
              <a:buNone/>
            </a:pPr>
            <a:r>
              <a:rPr lang="en-US" dirty="0">
                <a:solidFill>
                  <a:srgbClr val="1B2226"/>
                </a:solidFill>
                <a:effectLst/>
                <a:latin typeface="Calibri" panose="020F0502020204030204" pitchFamily="34" charset="0"/>
                <a:ea typeface="Calibri" panose="020F0502020204030204" pitchFamily="34" charset="0"/>
              </a:rPr>
              <a:t>“As the FDA’s own analysis found, banning menthol cigarettes will reduce youth smoking, increase successful quit-attempts among current people who smoke, and save hundreds of thousands of lives – as well as billions of dollars spent on treating smoking-related harms. It’s time for the FDA to act.”</a:t>
            </a:r>
            <a:endParaRPr lang="en-US" dirty="0">
              <a:effectLst/>
              <a:latin typeface="Calibri" panose="020F0502020204030204" pitchFamily="34" charset="0"/>
              <a:ea typeface="Calibri" panose="020F0502020204030204" pitchFamily="34" charset="0"/>
            </a:endParaRPr>
          </a:p>
          <a:p>
            <a:pPr marL="0" indent="0">
              <a:buNone/>
            </a:pPr>
            <a:endParaRPr lang="en-US" sz="1800" dirty="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49806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B6ED2-127A-41A3-9F8E-62FF7B972498}"/>
              </a:ext>
            </a:extLst>
          </p:cNvPr>
          <p:cNvSpPr>
            <a:spLocks noGrp="1"/>
          </p:cNvSpPr>
          <p:nvPr>
            <p:ph type="title"/>
          </p:nvPr>
        </p:nvSpPr>
        <p:spPr/>
        <p:txBody>
          <a:bodyPr/>
          <a:lstStyle/>
          <a:p>
            <a:r>
              <a:rPr lang="en-US" b="1" dirty="0">
                <a:solidFill>
                  <a:srgbClr val="FF0000"/>
                </a:solidFill>
              </a:rPr>
              <a:t>Announcements </a:t>
            </a:r>
          </a:p>
        </p:txBody>
      </p:sp>
      <p:sp>
        <p:nvSpPr>
          <p:cNvPr id="3" name="Content Placeholder 2">
            <a:extLst>
              <a:ext uri="{FF2B5EF4-FFF2-40B4-BE49-F238E27FC236}">
                <a16:creationId xmlns:a16="http://schemas.microsoft.com/office/drawing/2014/main" id="{449E54D2-456A-4980-A766-FC7CECBAEB3D}"/>
              </a:ext>
            </a:extLst>
          </p:cNvPr>
          <p:cNvSpPr>
            <a:spLocks noGrp="1"/>
          </p:cNvSpPr>
          <p:nvPr>
            <p:ph idx="1"/>
          </p:nvPr>
        </p:nvSpPr>
        <p:spPr/>
        <p:txBody>
          <a:bodyPr vert="horz" lIns="91440" tIns="45720" rIns="91440" bIns="45720" rtlCol="0" anchor="t">
            <a:normAutofit/>
          </a:bodyPr>
          <a:lstStyle/>
          <a:p>
            <a:pPr marL="0" indent="0">
              <a:buNone/>
            </a:pPr>
            <a:r>
              <a:rPr lang="en-US" sz="3600" dirty="0"/>
              <a:t>8th Annual Conference: June 5th at the BWI Marriott </a:t>
            </a:r>
          </a:p>
          <a:p>
            <a:pPr marL="0" indent="0">
              <a:buNone/>
            </a:pPr>
            <a:r>
              <a:rPr lang="en-US" sz="3600" dirty="0"/>
              <a:t>Joan Stine Award Nominations</a:t>
            </a:r>
          </a:p>
          <a:p>
            <a:pPr marL="0" indent="0">
              <a:buNone/>
            </a:pPr>
            <a:r>
              <a:rPr lang="en-US" sz="3600">
                <a:ea typeface="Calibri"/>
                <a:cs typeface="Calibri"/>
              </a:rPr>
              <a:t>Needs Assessment </a:t>
            </a:r>
            <a:endParaRPr lang="en-US" sz="3600" dirty="0">
              <a:ea typeface="Calibri"/>
              <a:cs typeface="Calibri"/>
            </a:endParaRPr>
          </a:p>
          <a:p>
            <a:pPr marL="0" indent="0">
              <a:buNone/>
            </a:pPr>
            <a:endParaRPr lang="en-US" sz="3600" dirty="0"/>
          </a:p>
        </p:txBody>
      </p:sp>
    </p:spTree>
    <p:extLst>
      <p:ext uri="{BB962C8B-B14F-4D97-AF65-F5344CB8AC3E}">
        <p14:creationId xmlns:p14="http://schemas.microsoft.com/office/powerpoint/2010/main" val="3586534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0E10-F871-43CF-B4BF-0B4ADAF11564}"/>
              </a:ext>
            </a:extLst>
          </p:cNvPr>
          <p:cNvSpPr>
            <a:spLocks noGrp="1"/>
          </p:cNvSpPr>
          <p:nvPr>
            <p:ph type="title"/>
          </p:nvPr>
        </p:nvSpPr>
        <p:spPr/>
        <p:txBody>
          <a:bodyPr/>
          <a:lstStyle/>
          <a:p>
            <a:r>
              <a:rPr lang="en-US" b="1" dirty="0">
                <a:solidFill>
                  <a:srgbClr val="FF0000"/>
                </a:solidFill>
              </a:rPr>
              <a:t>Questions?</a:t>
            </a:r>
          </a:p>
        </p:txBody>
      </p:sp>
      <p:sp>
        <p:nvSpPr>
          <p:cNvPr id="3" name="Content Placeholder 2">
            <a:extLst>
              <a:ext uri="{FF2B5EF4-FFF2-40B4-BE49-F238E27FC236}">
                <a16:creationId xmlns:a16="http://schemas.microsoft.com/office/drawing/2014/main" id="{BF6DB49B-E39D-4B03-8639-ADC9654DF1A5}"/>
              </a:ext>
            </a:extLst>
          </p:cNvPr>
          <p:cNvSpPr>
            <a:spLocks noGrp="1"/>
          </p:cNvSpPr>
          <p:nvPr>
            <p:ph idx="1"/>
          </p:nvPr>
        </p:nvSpPr>
        <p:spPr/>
        <p:txBody>
          <a:bodyPr/>
          <a:lstStyle/>
          <a:p>
            <a:pPr marL="0" indent="0">
              <a:buNone/>
            </a:pPr>
            <a:r>
              <a:rPr lang="en-US" dirty="0">
                <a:hlinkClick r:id="rId2"/>
              </a:rPr>
              <a:t>btorton@law.umaryland.edu</a:t>
            </a:r>
            <a:endParaRPr lang="en-US" dirty="0"/>
          </a:p>
          <a:p>
            <a:pPr marL="0" indent="0">
              <a:buNone/>
            </a:pPr>
            <a:r>
              <a:rPr lang="en-US" dirty="0"/>
              <a:t>(410) 706-5993 </a:t>
            </a:r>
          </a:p>
        </p:txBody>
      </p:sp>
    </p:spTree>
    <p:extLst>
      <p:ext uri="{BB962C8B-B14F-4D97-AF65-F5344CB8AC3E}">
        <p14:creationId xmlns:p14="http://schemas.microsoft.com/office/powerpoint/2010/main" val="97908790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E2ECCE3365C94582B74FEAC026634F" ma:contentTypeVersion="18" ma:contentTypeDescription="Create a new document." ma:contentTypeScope="" ma:versionID="f757aa69758b2c896c0b2a73a02f6993">
  <xsd:schema xmlns:xsd="http://www.w3.org/2001/XMLSchema" xmlns:xs="http://www.w3.org/2001/XMLSchema" xmlns:p="http://schemas.microsoft.com/office/2006/metadata/properties" xmlns:ns2="da83f410-c06a-4c5e-8d3a-811ec559d79b" xmlns:ns3="c261c137-cdd3-4900-bec3-09f30364350c" targetNamespace="http://schemas.microsoft.com/office/2006/metadata/properties" ma:root="true" ma:fieldsID="1ec1e13c392dfb7c7ef0a1f7761f9027" ns2:_="" ns3:_="">
    <xsd:import namespace="da83f410-c06a-4c5e-8d3a-811ec559d79b"/>
    <xsd:import namespace="c261c137-cdd3-4900-bec3-09f30364350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83f410-c06a-4c5e-8d3a-811ec559d7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d37ae30-1c3a-40e1-94c5-05ea5a1665a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61c137-cdd3-4900-bec3-09f30364350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b42a769-8cb9-49fa-9099-866f416aa39b}" ma:internalName="TaxCatchAll" ma:showField="CatchAllData" ma:web="c261c137-cdd3-4900-bec3-09f3036435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a83f410-c06a-4c5e-8d3a-811ec559d79b">
      <Terms xmlns="http://schemas.microsoft.com/office/infopath/2007/PartnerControls"/>
    </lcf76f155ced4ddcb4097134ff3c332f>
    <TaxCatchAll xmlns="c261c137-cdd3-4900-bec3-09f30364350c" xsi:nil="true"/>
  </documentManagement>
</p:properties>
</file>

<file path=customXml/itemProps1.xml><?xml version="1.0" encoding="utf-8"?>
<ds:datastoreItem xmlns:ds="http://schemas.openxmlformats.org/officeDocument/2006/customXml" ds:itemID="{F2554BEA-5989-4B8D-8472-8BDC63D705FD}">
  <ds:schemaRefs>
    <ds:schemaRef ds:uri="http://schemas.microsoft.com/sharepoint/v3/contenttype/forms"/>
  </ds:schemaRefs>
</ds:datastoreItem>
</file>

<file path=customXml/itemProps2.xml><?xml version="1.0" encoding="utf-8"?>
<ds:datastoreItem xmlns:ds="http://schemas.openxmlformats.org/officeDocument/2006/customXml" ds:itemID="{69DC618F-7501-4714-80A4-876EF89CE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83f410-c06a-4c5e-8d3a-811ec559d79b"/>
    <ds:schemaRef ds:uri="c261c137-cdd3-4900-bec3-09f3036435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09B25F-902A-4547-BCF3-06D3CF271089}">
  <ds:schemaRefs>
    <ds:schemaRef ds:uri="http://schemas.microsoft.com/office/2006/documentManagement/types"/>
    <ds:schemaRef ds:uri="http://schemas.openxmlformats.org/package/2006/metadata/core-properties"/>
    <ds:schemaRef ds:uri="http://schemas.microsoft.com/office/infopath/2007/PartnerControls"/>
    <ds:schemaRef ds:uri="http://purl.org/dc/terms/"/>
    <ds:schemaRef ds:uri="http://purl.org/dc/dcmitype/"/>
    <ds:schemaRef ds:uri="c261c137-cdd3-4900-bec3-09f30364350c"/>
    <ds:schemaRef ds:uri="http://purl.org/dc/elements/1.1/"/>
    <ds:schemaRef ds:uri="da83f410-c06a-4c5e-8d3a-811ec559d79b"/>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2624</TotalTime>
  <Words>625</Words>
  <Application>Microsoft Office PowerPoint</Application>
  <PresentationFormat>Widescreen</PresentationFormat>
  <Paragraphs>60</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PublicoText</vt:lpstr>
      <vt:lpstr>Times New Roman</vt:lpstr>
      <vt:lpstr>1_Office Theme</vt:lpstr>
      <vt:lpstr>Local Tobacco Grantee Meeting</vt:lpstr>
      <vt:lpstr>Tribal Land Acknowledgment</vt:lpstr>
      <vt:lpstr>Agenda</vt:lpstr>
      <vt:lpstr>FDA's Proposed Menthol (and Characterizing Flavors) Rule: A Roadmap </vt:lpstr>
      <vt:lpstr>FDA’s Proposed Flavor Rule(s): Content</vt:lpstr>
      <vt:lpstr>FDA’s Proposed Flavor Rules: Status</vt:lpstr>
      <vt:lpstr>AATCLC et al v. FDA</vt:lpstr>
      <vt:lpstr>Announcements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LRC/MDH Law &amp; Policy Updates</dc:title>
  <dc:creator>Torton, Brooke</dc:creator>
  <cp:lastModifiedBy>Inniss, Blair</cp:lastModifiedBy>
  <cp:revision>100</cp:revision>
  <dcterms:created xsi:type="dcterms:W3CDTF">2022-04-05T14:56:59Z</dcterms:created>
  <dcterms:modified xsi:type="dcterms:W3CDTF">2024-06-10T15:15:02Z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0x010100E4E2ECCE3365C94582B74FEAC026634F</vt:lpwstr>
  </property>
  <property fmtid="{D5CDD505-2E9C-101B-9397-08002B2CF9AE}" pid="3" name="MediaServiceImageTags">
    <vt:lpwstr/>
  </property>
</Properties>
</file>