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9" r:id="rId5"/>
    <p:sldId id="334" r:id="rId6"/>
    <p:sldId id="586" r:id="rId7"/>
    <p:sldId id="587" r:id="rId8"/>
    <p:sldId id="588" r:id="rId9"/>
    <p:sldId id="589" r:id="rId10"/>
    <p:sldId id="577" r:id="rId11"/>
    <p:sldId id="591" r:id="rId12"/>
    <p:sldId id="578" r:id="rId13"/>
    <p:sldId id="592" r:id="rId14"/>
    <p:sldId id="580" r:id="rId15"/>
    <p:sldId id="583" r:id="rId16"/>
    <p:sldId id="584" r:id="rId17"/>
    <p:sldId id="59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F4D072-B4EA-9A56-B649-301681210FEB}" name="Peskin, Amanda" initials="AP" userId="S::apeskin@umaryland.edu::b1223ce0-2513-4bb5-ba50-6f98d387d231" providerId="AD"/>
  <p188:author id="{676BCA8F-EF5C-5FB6-6D1F-A6AC771E5CE8}" name="Hoke, Kathleen" initials="HK" userId="S::khoke@law.umaryland.edu::7d68c5fc-4f77-4c13-80c2-adf44e74fa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10171-E2D7-4322-984A-32346093817E}" v="12" dt="2024-04-09T22:32:03.326"/>
    <p1510:client id="{BE8D093B-D410-B3D0-E58C-950316746F71}" v="1" dt="2024-04-09T19:42:21.818"/>
    <p1510:client id="{C0CFE736-3C28-5407-1E2F-EE20F3290D44}" v="26" dt="2024-04-09T20:28:16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1"/>
    <p:restoredTop sz="77386" autoAdjust="0"/>
  </p:normalViewPr>
  <p:slideViewPr>
    <p:cSldViewPr>
      <p:cViewPr varScale="1">
        <p:scale>
          <a:sx n="49" d="100"/>
          <a:sy n="49" d="100"/>
        </p:scale>
        <p:origin x="17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6B64E-FFC7-4914-A90F-3F7FDD81017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4033"/>
            <a:ext cx="5607050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353B2-6E03-4205-B16D-09473EDAD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9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0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Calibri"/>
                <a:cs typeface="Calibri"/>
              </a:rPr>
              <a:t>Maryland had a budget deficit, so MGA had to come up with a way to generate more money to compensate for the deficit, so they updated the tobacco taxes.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/>
              <a:t>Policy experts estimate </a:t>
            </a:r>
            <a:r>
              <a:rPr lang="en-US" dirty="0"/>
              <a:t> </a:t>
            </a:r>
            <a:r>
              <a:rPr lang="en-US" b="1" dirty="0"/>
              <a:t>FY 27</a:t>
            </a:r>
            <a:r>
              <a:rPr lang="en-US" dirty="0"/>
              <a:t>About $83 million raised from a tax increase on cigarettes, other tobacco products, and nicotine products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Crossfile</a:t>
            </a:r>
            <a:r>
              <a:rPr lang="en-US" dirty="0"/>
              <a:t> HB1180 was the same but did not pass—just ran out of time.</a:t>
            </a:r>
          </a:p>
          <a:p>
            <a:r>
              <a:rPr lang="en-US" dirty="0"/>
              <a:t>ID: photo, date of birth; not required for those 30 and older</a:t>
            </a:r>
          </a:p>
          <a:p>
            <a:r>
              <a:rPr lang="en-US" dirty="0"/>
              <a:t>Tobacconist: 70% of sales OTP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2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Fine is currently $300 for first violation</a:t>
            </a:r>
          </a:p>
          <a:p>
            <a:r>
              <a:rPr lang="en-US" dirty="0"/>
              <a:t>Follow-up required within 180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87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Montgomery County will continue to receive the fee funds for enforcement.</a:t>
            </a:r>
          </a:p>
          <a:p>
            <a:r>
              <a:rPr lang="en-US" dirty="0"/>
              <a:t>“personally or through an employee” page 17</a:t>
            </a:r>
          </a:p>
          <a:p>
            <a:r>
              <a:rPr lang="en-US" dirty="0"/>
              <a:t>Report due 10/1/2025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20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8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be clear, doesn’t require smoking restrictions and just required the policy; we’ve seen similar bills before, so we may see something similar in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2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HB 812 House Passed Third Reading (130-7), Senate Passed Second Reading</a:t>
            </a:r>
          </a:p>
          <a:p>
            <a:r>
              <a:rPr lang="en-US" dirty="0"/>
              <a:t>SB 589 Senate Passed Third Reading (43-0), House Passed Third Reading (133-2), Senate Passed </a:t>
            </a:r>
            <a:r>
              <a:rPr lang="en-US"/>
              <a:t>Enrolled</a:t>
            </a:r>
            <a:endParaRPr lang="en-US" b="1"/>
          </a:p>
          <a:p>
            <a:r>
              <a:rPr lang="en-US" b="1"/>
              <a:t>Tri </a:t>
            </a:r>
            <a:r>
              <a:rPr lang="en-US" b="1" dirty="0"/>
              <a:t>County </a:t>
            </a:r>
            <a:r>
              <a:rPr lang="en-US" b="1"/>
              <a:t>Council: </a:t>
            </a:r>
            <a:r>
              <a:rPr lang="en-US"/>
              <a:t>Planning and Dev unit for Calvert, Charles, and St. Mary's counties that plans projects to dev human &amp; economic resources in Southern Maryland</a:t>
            </a:r>
            <a:endParaRPr lang="en-US" b="1">
              <a:ea typeface="Calibri"/>
              <a:cs typeface="Calibri"/>
            </a:endParaRPr>
          </a:p>
          <a:p>
            <a:r>
              <a:rPr lang="en-US" b="0" dirty="0"/>
              <a:t>Commission helps farmers wo transitioned from growing tobacco products to other crops; historically funded at 900k but increases to 1mil annually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1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Would’ve required any retailer who sells tobacco products to also sell cessation products and to </a:t>
            </a:r>
            <a:r>
              <a:rPr lang="en-US" b="1" dirty="0"/>
              <a:t>have a clearly visible sign stating XYZ</a:t>
            </a:r>
          </a:p>
          <a:p>
            <a:r>
              <a:rPr lang="en-US" dirty="0"/>
              <a:t>-counterintuitive to wanting to help people quit tobacco because we want tobacco products sold separately from where cessation products are sold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52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-Currently, Federal landscape is so unclear that this bill is ahead of its time</a:t>
            </a:r>
          </a:p>
          <a:p>
            <a:r>
              <a:rPr lang="en-US" dirty="0"/>
              <a:t>-Blair will talk to you later about what the ed Gov is doing to allow what vape products are allowed to be on the market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07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4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bill is an explicit exemption to the CIAA</a:t>
            </a:r>
          </a:p>
          <a:p>
            <a:r>
              <a:rPr lang="en-US" dirty="0"/>
              <a:t>-Did not make it passed the hearing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6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Passed the full Senate and House with a super-majority of votes. There is no risk of veto.</a:t>
            </a:r>
          </a:p>
          <a:p>
            <a:endParaRPr lang="en-US" dirty="0"/>
          </a:p>
          <a:p>
            <a:r>
              <a:rPr lang="en-US" b="1" dirty="0"/>
              <a:t>Preventing being sold puts onus on the retailer, so the 18yr/o wont be blamed for buying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1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68E720-52B6-4D43-85CF-90585FE5DC5B}" type="datetime1">
              <a:rPr lang="en-US" smtClean="0"/>
              <a:pPr/>
              <a:t>6/10/2024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>
                <a:solidFill>
                  <a:srgbClr val="DA1F28">
                    <a:tint val="20000"/>
                  </a:srgbClr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CA9FEA-807E-4F70-AF63-2B1EE0558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BF76-BD74-4144-A7BA-446A34661DE0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B583-44F5-411B-AAAB-5FA99234A4D7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1AD1-D624-4E33-A595-85D690DC2240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9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32B2-B44E-4493-BC84-6FD2C5863169}" type="datetime1">
              <a:rPr lang="en-US" smtClean="0">
                <a:solidFill>
                  <a:prstClr val="white"/>
                </a:solidFill>
              </a:rPr>
              <a:pPr/>
              <a:t>6/10/2024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6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0AF3-CC39-4C9D-BDE5-D2CB56FDD2A0}" type="datetime1">
              <a:rPr lang="en-US" smtClean="0">
                <a:solidFill>
                  <a:prstClr val="white"/>
                </a:solidFill>
              </a:rPr>
              <a:pPr/>
              <a:t>6/10/2024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531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C477-CE94-45D4-B80E-48DB269CE0DC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11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306-EAD7-4014-B0C8-68B4801794E7}" type="datetime1">
              <a:rPr lang="en-US" smtClean="0">
                <a:solidFill>
                  <a:prstClr val="white"/>
                </a:solidFill>
              </a:rPr>
              <a:pPr/>
              <a:t>6/10/2024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0969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14DB-96C5-4D62-A9C1-F687C0D180C8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528FD9-E784-4331-AE26-576D01181415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7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A2330-379B-4123-9464-D781FA019ADA}" type="datetime1">
              <a:rPr lang="en-US" smtClean="0">
                <a:solidFill>
                  <a:prstClr val="white"/>
                </a:solidFill>
              </a:rPr>
              <a:pPr/>
              <a:t>6/10/2024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33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6E6252-CA29-47F0-A14D-77AE00D26997}" type="datetime1">
              <a:rPr lang="en-US" smtClean="0">
                <a:solidFill>
                  <a:prstClr val="black"/>
                </a:solidFill>
              </a:rPr>
              <a:pPr/>
              <a:t>6/10/2024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1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82000" cy="1829761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Palatino Linotype" panose="02040502050505030304" pitchFamily="18" charset="0"/>
              </a:rPr>
              <a:t>Local Tobacco Grantee Meeting</a:t>
            </a:r>
            <a:endParaRPr lang="en-US" sz="3900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07057"/>
            <a:ext cx="7772400" cy="1199704"/>
          </a:xfrm>
        </p:spPr>
        <p:txBody>
          <a:bodyPr>
            <a:noAutofit/>
          </a:bodyPr>
          <a:lstStyle/>
          <a:p>
            <a:r>
              <a:rPr lang="en-US" sz="2000" i="1" dirty="0">
                <a:latin typeface="Palatino Linotype" panose="02040502050505030304" pitchFamily="18" charset="0"/>
              </a:rPr>
              <a:t>April 10, 2024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785" y="3733800"/>
            <a:ext cx="2623751" cy="108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54102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 Linotype" panose="02040502050505030304" pitchFamily="18" charset="0"/>
              </a:rPr>
              <a:t>Amanda Peskin, Student Attorney</a:t>
            </a:r>
          </a:p>
          <a:p>
            <a:r>
              <a:rPr lang="en-US" dirty="0">
                <a:solidFill>
                  <a:schemeClr val="bg1"/>
                </a:solidFill>
                <a:latin typeface="Palatino Linotype" panose="02040502050505030304" pitchFamily="18" charset="0"/>
              </a:rPr>
              <a:t>Public Health Law Clinic</a:t>
            </a:r>
          </a:p>
          <a:p>
            <a:r>
              <a:rPr lang="en-US" dirty="0">
                <a:solidFill>
                  <a:schemeClr val="bg1"/>
                </a:solidFill>
                <a:latin typeface="Palatino Linotype" panose="02040502050505030304" pitchFamily="18" charset="0"/>
              </a:rPr>
              <a:t>University of Maryland Francis King Carey School of Law</a:t>
            </a:r>
          </a:p>
        </p:txBody>
      </p:sp>
    </p:spTree>
    <p:extLst>
      <p:ext uri="{BB962C8B-B14F-4D97-AF65-F5344CB8AC3E}">
        <p14:creationId xmlns:p14="http://schemas.microsoft.com/office/powerpoint/2010/main" val="112565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268F2C-D771-07FC-E589-3FF217ED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Increased cigarette tax from $3.75 to $5.00 per pack</a:t>
            </a:r>
          </a:p>
          <a:p>
            <a:r>
              <a:rPr lang="en-US" dirty="0"/>
              <a:t>OTP increased from 53% to 60% of the wholesale price – not including cigars</a:t>
            </a:r>
          </a:p>
          <a:p>
            <a:r>
              <a:rPr lang="en-US" dirty="0"/>
              <a:t>ESD increased from 12% to 20% of sales and use tax rate</a:t>
            </a:r>
          </a:p>
          <a:p>
            <a:r>
              <a:rPr lang="en-US" dirty="0"/>
              <a:t>Money goes to Blueprint for Maryland’s Future Fund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2A2394-64CB-F9A6-89F7-EEB73E75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667" y="219981"/>
            <a:ext cx="8229600" cy="1110186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Budget Bill's Tobacco Tax</a:t>
            </a:r>
          </a:p>
        </p:txBody>
      </p:sp>
    </p:spTree>
    <p:extLst>
      <p:ext uri="{BB962C8B-B14F-4D97-AF65-F5344CB8AC3E}">
        <p14:creationId xmlns:p14="http://schemas.microsoft.com/office/powerpoint/2010/main" val="1589703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Tobacco Retail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A1F28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SB 1056 PASSED </a:t>
            </a:r>
            <a:endParaRPr lang="en-US" dirty="0"/>
          </a:p>
          <a:p>
            <a:r>
              <a:rPr lang="en-US" dirty="0"/>
              <a:t>Conforms with federal law:</a:t>
            </a:r>
          </a:p>
          <a:p>
            <a:pPr lvl="1"/>
            <a:r>
              <a:rPr lang="en-US" dirty="0"/>
              <a:t>Retailers may only display tobacco products, including vapes and excluding premium cigars, behind the counter</a:t>
            </a:r>
          </a:p>
          <a:p>
            <a:pPr lvl="1"/>
            <a:r>
              <a:rPr lang="en-US" dirty="0"/>
              <a:t>Tobacconist exception for OTP</a:t>
            </a:r>
          </a:p>
          <a:p>
            <a:pPr lvl="1"/>
            <a:r>
              <a:rPr lang="en-US" dirty="0"/>
              <a:t>Retailers must verify a buyer’s age through government-issued identification before selling tobacco products</a:t>
            </a:r>
          </a:p>
          <a:p>
            <a:pPr marL="393192" lvl="1" indent="0">
              <a:buNone/>
            </a:pPr>
            <a:r>
              <a:rPr lang="en-US" b="1" i="1" dirty="0">
                <a:solidFill>
                  <a:srgbClr val="C00000"/>
                </a:solidFill>
              </a:rPr>
              <a:t>These provisions may be enforced by local health officers/designees.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88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Tobacco Retail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dirty="0"/>
              <a:t>Mandates MDH or designee conduct at least 1 enforcement check of each retailer annually, with follow up after an underage sale</a:t>
            </a:r>
          </a:p>
          <a:p>
            <a:r>
              <a:rPr lang="en-US" dirty="0"/>
              <a:t>Increases fines for first violation to $500 under Criminal Law Article and Health-General Article</a:t>
            </a:r>
          </a:p>
          <a:p>
            <a:r>
              <a:rPr lang="en-US" dirty="0"/>
              <a:t>Mandates ATCC suspend for up to 90 days for second violation and up to 180 days for a third violation; and revoke license for subsequent violation.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0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Tobacco Retail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Raises the retail license fee to $300</a:t>
            </a:r>
          </a:p>
          <a:p>
            <a:pPr lvl="1"/>
            <a:r>
              <a:rPr lang="en-US" dirty="0"/>
              <a:t>Amendments will have $275 go to MDH for enforcement (except for Montgomery); $25 to ATCC</a:t>
            </a:r>
          </a:p>
          <a:p>
            <a:r>
              <a:rPr lang="en-US" dirty="0"/>
              <a:t>Makes clear that the licensee may be cited for sale by the clerk!</a:t>
            </a:r>
          </a:p>
          <a:p>
            <a:r>
              <a:rPr lang="en-US" dirty="0"/>
              <a:t>Requires a report from MDH, ATCC, Comptroller, and Department of Education:</a:t>
            </a:r>
          </a:p>
          <a:p>
            <a:pPr lvl="1"/>
            <a:r>
              <a:rPr lang="en-US" dirty="0"/>
              <a:t># of retail licensees, including proximity to schools and health care facilities, and geographic density;</a:t>
            </a:r>
          </a:p>
          <a:p>
            <a:pPr lvl="1"/>
            <a:r>
              <a:rPr lang="en-US" dirty="0"/>
              <a:t>Feasibility of limiting # of licensees</a:t>
            </a:r>
          </a:p>
          <a:p>
            <a:pPr lvl="1"/>
            <a:r>
              <a:rPr lang="en-US" dirty="0"/>
              <a:t>Prevalence of use, public health and economic impacts of tobacco use, including flavored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9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39ED35-D8AA-2CD7-D3B3-9D9244FC2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8EACBF-DA62-6B26-7FB4-FF6CF26C3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0658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5E9D07-076C-31E3-1553-3A961571C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41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+mj-ea"/>
                <a:cs typeface="+mj-cs"/>
              </a:rPr>
              <a:t>2024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 Tobacco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2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011CD3-0125-AF09-B7D1-85CBAD28C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/>
              <a:t>HB 199/SB 141</a:t>
            </a:r>
            <a:endParaRPr lang="en-US"/>
          </a:p>
          <a:p>
            <a:pPr indent="-255905"/>
            <a:r>
              <a:rPr lang="en-US" dirty="0"/>
              <a:t>It would have (1) required that condos and co-ops have a policy stating where people can smoke indoors and outdoors and (2) provided an enforcement mechanism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Heard by House Environment and Transportation and Senate Judicial Proceedings Committees, but neither voted</a:t>
            </a:r>
            <a:endParaRPr lang="en-US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167526-A9C5-7F6C-B6B8-20D28BBA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Multifamily Dwellings – Smoking Policies</a:t>
            </a:r>
          </a:p>
        </p:txBody>
      </p:sp>
    </p:spTree>
    <p:extLst>
      <p:ext uri="{BB962C8B-B14F-4D97-AF65-F5344CB8AC3E}">
        <p14:creationId xmlns:p14="http://schemas.microsoft.com/office/powerpoint/2010/main" val="332111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4BDA4D-178D-0351-D148-F1882721B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HB 812/SB 589</a:t>
            </a:r>
          </a:p>
          <a:p>
            <a:r>
              <a:rPr lang="en-US" dirty="0"/>
              <a:t>Increase in funding from $900,000 to $1,000,000 to the Council from the Cigarette Restitution Fund</a:t>
            </a:r>
          </a:p>
          <a:p>
            <a:r>
              <a:rPr lang="en-US" dirty="0"/>
              <a:t>This bill passed and will go into effect June 1, 2024</a:t>
            </a:r>
          </a:p>
          <a:p>
            <a:endParaRPr lang="en-US" dirty="0"/>
          </a:p>
          <a:p>
            <a:pPr marL="109728" indent="0">
              <a:buNone/>
            </a:pP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75CD53-B31F-E099-8360-B6E2141A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Tri-County Council for Southern Maryland – Southern Maryland Agricultural Development Commission - Funding</a:t>
            </a:r>
          </a:p>
        </p:txBody>
      </p:sp>
    </p:spTree>
    <p:extLst>
      <p:ext uri="{BB962C8B-B14F-4D97-AF65-F5344CB8AC3E}">
        <p14:creationId xmlns:p14="http://schemas.microsoft.com/office/powerpoint/2010/main" val="357155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962444-2A35-C210-BE4A-2F5F2E2C8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HB 844/SB 582</a:t>
            </a:r>
          </a:p>
          <a:p>
            <a:r>
              <a:rPr lang="en-US" dirty="0"/>
              <a:t>Requires retailers to post a clearly visible sign stating that, “nicotine replacement therapy products are available for purchase,” and include a hotline to free quitting services</a:t>
            </a:r>
          </a:p>
          <a:p>
            <a:r>
              <a:rPr lang="en-US" dirty="0"/>
              <a:t>Licensees must sell a nicotine replacement therapy product behind the counter and replace their stock within 5 business days</a:t>
            </a:r>
          </a:p>
          <a:p>
            <a:r>
              <a:rPr lang="en-US" dirty="0"/>
              <a:t>Withdrawn by sponsor in Economic Matters and didn’t progress in Senate Finance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C21C3B-DF35-153E-8E27-41198BFA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Quitting Convenient Act</a:t>
            </a:r>
          </a:p>
        </p:txBody>
      </p:sp>
    </p:spTree>
    <p:extLst>
      <p:ext uri="{BB962C8B-B14F-4D97-AF65-F5344CB8AC3E}">
        <p14:creationId xmlns:p14="http://schemas.microsoft.com/office/powerpoint/2010/main" val="289733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F15894-F867-2031-7450-995A48B2A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SB 987/HB 1033</a:t>
            </a:r>
          </a:p>
          <a:p>
            <a:r>
              <a:rPr lang="en-US" dirty="0"/>
              <a:t>Allowed the Office of the Attorney General to create a public directory listing all vape manufacturers and brand families that comply with federal, state, and local laws</a:t>
            </a:r>
          </a:p>
          <a:p>
            <a:r>
              <a:rPr lang="en-US" dirty="0"/>
              <a:t>Revenue from the $1000 certification fee would be used for enforcement</a:t>
            </a:r>
          </a:p>
          <a:p>
            <a:r>
              <a:rPr lang="en-US" dirty="0"/>
              <a:t>Sponsor withdrew the bill in Economic Matters; Senate version didn’t progress in Finance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A150BB-1891-990E-8976-63E1FC17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Business Regulation – Electronic Smoking Devices Manufacturers - Certifications</a:t>
            </a:r>
          </a:p>
        </p:txBody>
      </p:sp>
    </p:spTree>
    <p:extLst>
      <p:ext uri="{BB962C8B-B14F-4D97-AF65-F5344CB8AC3E}">
        <p14:creationId xmlns:p14="http://schemas.microsoft.com/office/powerpoint/2010/main" val="343165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Clean Indoor Air Act – Vaping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/>
              <a:t>SB 244/HB 238</a:t>
            </a:r>
            <a:endParaRPr lang="en-US"/>
          </a:p>
          <a:p>
            <a:pPr indent="-255905"/>
            <a:r>
              <a:rPr lang="en-US" dirty="0"/>
              <a:t>Adds vaping to the CIAA (includes tobacco and cannabis products)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Requires signage indicating where and where not to vape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Creates a workgroup to study cigar bars and imposes 2-year moratorium on issuing alcoholic beverage licenses to tobacconists</a:t>
            </a:r>
            <a:endParaRPr lang="en-US" dirty="0">
              <a:cs typeface="Lucida Sans Unicode"/>
            </a:endParaRPr>
          </a:p>
          <a:p>
            <a:pPr marL="393065" lvl="1" indent="0">
              <a:buNone/>
            </a:pPr>
            <a:endParaRPr lang="en-US" b="1" dirty="0">
              <a:cs typeface="Lucida Sans Unicode"/>
            </a:endParaRPr>
          </a:p>
          <a:p>
            <a:pPr marL="109220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94230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02F82A-694D-C7DB-BF94-E6660262B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SB 186/HB 374</a:t>
            </a:r>
          </a:p>
          <a:p>
            <a:r>
              <a:rPr lang="en-US" dirty="0"/>
              <a:t>Establishes new beer, wine, liquor licenses for cigar bars in PG County</a:t>
            </a:r>
          </a:p>
          <a:p>
            <a:r>
              <a:rPr lang="en-US" dirty="0"/>
              <a:t>Excludes licensees under CIAA </a:t>
            </a:r>
          </a:p>
          <a:p>
            <a:r>
              <a:rPr lang="en-US" dirty="0"/>
              <a:t>Annual license fee of $900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Note: This is not limited to cigar smoking and is not limited to bars that sell tobacco.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755B7B-9B3F-9716-9A3C-A7D95002B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Prince George’s County – Cigar Lounge License</a:t>
            </a:r>
          </a:p>
        </p:txBody>
      </p:sp>
    </p:spTree>
    <p:extLst>
      <p:ext uri="{BB962C8B-B14F-4D97-AF65-F5344CB8AC3E}">
        <p14:creationId xmlns:p14="http://schemas.microsoft.com/office/powerpoint/2010/main" val="311998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Tobacco Sales Military Exemption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SB 220/HB 42</a:t>
            </a:r>
          </a:p>
          <a:p>
            <a:r>
              <a:rPr lang="en-US" dirty="0"/>
              <a:t>Repeals military exemption that allows 18 to 20-year-olds to be sold tobacco products</a:t>
            </a:r>
          </a:p>
          <a:p>
            <a:r>
              <a:rPr lang="en-US" dirty="0"/>
              <a:t>Brings State law up to date with Federal law</a:t>
            </a:r>
          </a:p>
          <a:p>
            <a:r>
              <a:rPr lang="en-US" dirty="0"/>
              <a:t>Will become law October 1, 2024.</a:t>
            </a:r>
          </a:p>
        </p:txBody>
      </p:sp>
    </p:spTree>
    <p:extLst>
      <p:ext uri="{BB962C8B-B14F-4D97-AF65-F5344CB8AC3E}">
        <p14:creationId xmlns:p14="http://schemas.microsoft.com/office/powerpoint/2010/main" val="406946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FFC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2ECCE3365C94582B74FEAC026634F" ma:contentTypeVersion="18" ma:contentTypeDescription="Create a new document." ma:contentTypeScope="" ma:versionID="f757aa69758b2c896c0b2a73a02f6993">
  <xsd:schema xmlns:xsd="http://www.w3.org/2001/XMLSchema" xmlns:xs="http://www.w3.org/2001/XMLSchema" xmlns:p="http://schemas.microsoft.com/office/2006/metadata/properties" xmlns:ns2="da83f410-c06a-4c5e-8d3a-811ec559d79b" xmlns:ns3="c261c137-cdd3-4900-bec3-09f30364350c" targetNamespace="http://schemas.microsoft.com/office/2006/metadata/properties" ma:root="true" ma:fieldsID="1ec1e13c392dfb7c7ef0a1f7761f9027" ns2:_="" ns3:_="">
    <xsd:import namespace="da83f410-c06a-4c5e-8d3a-811ec559d79b"/>
    <xsd:import namespace="c261c137-cdd3-4900-bec3-09f3036435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3f410-c06a-4c5e-8d3a-811ec559d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1c137-cdd3-4900-bec3-09f30364350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42a769-8cb9-49fa-9099-866f416aa39b}" ma:internalName="TaxCatchAll" ma:showField="CatchAllData" ma:web="c261c137-cdd3-4900-bec3-09f3036435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83f410-c06a-4c5e-8d3a-811ec559d79b">
      <Terms xmlns="http://schemas.microsoft.com/office/infopath/2007/PartnerControls"/>
    </lcf76f155ced4ddcb4097134ff3c332f>
    <TaxCatchAll xmlns="c261c137-cdd3-4900-bec3-09f30364350c" xsi:nil="true"/>
    <MediaLengthInSeconds xmlns="da83f410-c06a-4c5e-8d3a-811ec559d79b" xsi:nil="true"/>
    <SharedWithUsers xmlns="c261c137-cdd3-4900-bec3-09f30364350c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79A94F1-F7FF-4A85-8EE7-C0C9A3B89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83f410-c06a-4c5e-8d3a-811ec559d79b"/>
    <ds:schemaRef ds:uri="c261c137-cdd3-4900-bec3-09f303643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47EA2B-3B7F-4D0B-9611-63455340AD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DC1E6A-89D1-4424-B155-892AE9C920E8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c261c137-cdd3-4900-bec3-09f30364350c"/>
    <ds:schemaRef ds:uri="http://purl.org/dc/elements/1.1/"/>
    <ds:schemaRef ds:uri="http://schemas.openxmlformats.org/package/2006/metadata/core-properties"/>
    <ds:schemaRef ds:uri="da83f410-c06a-4c5e-8d3a-811ec559d79b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9496</TotalTime>
  <Words>1091</Words>
  <Application>Microsoft Office PowerPoint</Application>
  <PresentationFormat>On-screen Show (4:3)</PresentationFormat>
  <Paragraphs>103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Lucida Sans Unicode</vt:lpstr>
      <vt:lpstr>Palatino Linotype</vt:lpstr>
      <vt:lpstr>Verdana</vt:lpstr>
      <vt:lpstr>Wingdings 2</vt:lpstr>
      <vt:lpstr>Wingdings 3</vt:lpstr>
      <vt:lpstr>Concourse</vt:lpstr>
      <vt:lpstr>Local Tobacco Grantee Meeting</vt:lpstr>
      <vt:lpstr>PowerPoint Presentation</vt:lpstr>
      <vt:lpstr>Multifamily Dwellings – Smoking Policies</vt:lpstr>
      <vt:lpstr>Tri-County Council for Southern Maryland – Southern Maryland Agricultural Development Commission - Funding</vt:lpstr>
      <vt:lpstr>Making Quitting Convenient Act</vt:lpstr>
      <vt:lpstr>Business Regulation – Electronic Smoking Devices Manufacturers - Certifications</vt:lpstr>
      <vt:lpstr>Clean Indoor Air Act – Vaping</vt:lpstr>
      <vt:lpstr>Prince George’s County – Cigar Lounge License</vt:lpstr>
      <vt:lpstr>Tobacco Sales Military Exemption</vt:lpstr>
      <vt:lpstr>Budget Bill's Tobacco Tax</vt:lpstr>
      <vt:lpstr>Tobacco Retail Licensing</vt:lpstr>
      <vt:lpstr>Tobacco Retail Licensing</vt:lpstr>
      <vt:lpstr>Tobacco Retail Licensing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Information</dc:title>
  <dc:creator>Tilburg, William</dc:creator>
  <cp:lastModifiedBy>Inniss, Blair</cp:lastModifiedBy>
  <cp:revision>88</cp:revision>
  <cp:lastPrinted>2024-04-09T22:32:05Z</cp:lastPrinted>
  <dcterms:created xsi:type="dcterms:W3CDTF">2015-04-15T13:20:57Z</dcterms:created>
  <dcterms:modified xsi:type="dcterms:W3CDTF">2024-06-10T15:00:04Z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0x010100E4E2ECCE3365C94582B74FEAC026634F</vt:lpwstr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